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21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6231802-9480-43F6-934A-AFE68D507757}" type="datetimeFigureOut">
              <a:rPr lang="en-US" smtClean="0"/>
              <a:t>2/21/2018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8EEF9B1-82F9-4ACB-8FF4-25D4841530A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231802-9480-43F6-934A-AFE68D507757}"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EF9B1-82F9-4ACB-8FF4-25D4841530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231802-9480-43F6-934A-AFE68D507757}"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EF9B1-82F9-4ACB-8FF4-25D4841530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231802-9480-43F6-934A-AFE68D507757}"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EF9B1-82F9-4ACB-8FF4-25D4841530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231802-9480-43F6-934A-AFE68D507757}" type="datetimeFigureOut">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EF9B1-82F9-4ACB-8FF4-25D4841530A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231802-9480-43F6-934A-AFE68D507757}" type="datetimeFigureOut">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EF9B1-82F9-4ACB-8FF4-25D4841530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231802-9480-43F6-934A-AFE68D507757}" type="datetimeFigureOut">
              <a:rPr lang="en-US" smtClean="0"/>
              <a:t>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EEF9B1-82F9-4ACB-8FF4-25D4841530A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B6231802-9480-43F6-934A-AFE68D507757}" type="datetimeFigureOut">
              <a:rPr lang="en-US" smtClean="0"/>
              <a:t>2/21/2018</a:t>
            </a:fld>
            <a:endParaRPr lang="en-US"/>
          </a:p>
        </p:txBody>
      </p:sp>
      <p:sp>
        <p:nvSpPr>
          <p:cNvPr id="8" name="Slide Number Placeholder 7"/>
          <p:cNvSpPr>
            <a:spLocks noGrp="1"/>
          </p:cNvSpPr>
          <p:nvPr>
            <p:ph type="sldNum" sz="quarter" idx="11"/>
          </p:nvPr>
        </p:nvSpPr>
        <p:spPr/>
        <p:txBody>
          <a:bodyPr/>
          <a:lstStyle/>
          <a:p>
            <a:fld id="{E8EEF9B1-82F9-4ACB-8FF4-25D4841530A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231802-9480-43F6-934A-AFE68D507757}" type="datetimeFigureOut">
              <a:rPr lang="en-US" smtClean="0"/>
              <a:t>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EEF9B1-82F9-4ACB-8FF4-25D4841530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231802-9480-43F6-934A-AFE68D507757}" type="datetimeFigureOut">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875264" y="6422065"/>
            <a:ext cx="1016000" cy="365125"/>
          </a:xfrm>
        </p:spPr>
        <p:txBody>
          <a:bodyPr/>
          <a:lstStyle/>
          <a:p>
            <a:fld id="{E8EEF9B1-82F9-4ACB-8FF4-25D4841530A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09600" y="6422065"/>
            <a:ext cx="2844800" cy="365125"/>
          </a:xfrm>
        </p:spPr>
        <p:txBody>
          <a:bodyPr/>
          <a:lstStyle/>
          <a:p>
            <a:fld id="{B6231802-9480-43F6-934A-AFE68D507757}" type="datetimeFigureOut">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EF9B1-82F9-4ACB-8FF4-25D4841530A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6231802-9480-43F6-934A-AFE68D507757}" type="datetimeFigureOut">
              <a:rPr lang="en-US" smtClean="0"/>
              <a:t>2/21/2018</a:t>
            </a:fld>
            <a:endParaRPr lang="en-US"/>
          </a:p>
        </p:txBody>
      </p:sp>
      <p:sp>
        <p:nvSpPr>
          <p:cNvPr id="22" name="Footer Placeholder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8EEF9B1-82F9-4ACB-8FF4-25D4841530A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hhs.gov/secretary/about/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Clinical Benefits and Decision Making in the Creation of the Coordinated Care Organizations</a:t>
            </a:r>
          </a:p>
        </p:txBody>
      </p:sp>
      <p:sp>
        <p:nvSpPr>
          <p:cNvPr id="3" name="Subtitle 2"/>
          <p:cNvSpPr>
            <a:spLocks noGrp="1"/>
          </p:cNvSpPr>
          <p:nvPr>
            <p:ph type="subTitle" idx="1"/>
          </p:nvPr>
        </p:nvSpPr>
        <p:spPr/>
        <p:txBody>
          <a:bodyPr>
            <a:normAutofit/>
          </a:bodyPr>
          <a:lstStyle/>
          <a:p>
            <a:r>
              <a:rPr lang="en-US" dirty="0"/>
              <a:t>Dr. Daniel  Berman DBA/HCA,MSN,RN,FACHE,FACATA,LHCRM</a:t>
            </a:r>
          </a:p>
          <a:p>
            <a:r>
              <a:rPr lang="en-US" dirty="0"/>
              <a:t>Healthcare Thought Leader</a:t>
            </a:r>
          </a:p>
          <a:p>
            <a:endParaRPr lang="en-US" dirty="0"/>
          </a:p>
        </p:txBody>
      </p:sp>
    </p:spTree>
    <p:extLst>
      <p:ext uri="{BB962C8B-B14F-4D97-AF65-F5344CB8AC3E}">
        <p14:creationId xmlns:p14="http://schemas.microsoft.com/office/powerpoint/2010/main" val="1586684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Clinical Services in ACO</a:t>
            </a:r>
          </a:p>
        </p:txBody>
      </p:sp>
      <p:sp>
        <p:nvSpPr>
          <p:cNvPr id="3" name="Content Placeholder 2"/>
          <p:cNvSpPr>
            <a:spLocks noGrp="1"/>
          </p:cNvSpPr>
          <p:nvPr>
            <p:ph idx="1"/>
          </p:nvPr>
        </p:nvSpPr>
        <p:spPr/>
        <p:txBody>
          <a:bodyPr>
            <a:normAutofit/>
          </a:bodyPr>
          <a:lstStyle/>
          <a:p>
            <a:r>
              <a:rPr lang="en-US" sz="3200" dirty="0"/>
              <a:t>Using Fiscal Costs of Diseases determine the tops three most costly diseases in the geographic area to be covered. These might change based upon region of the US. They are typically</a:t>
            </a:r>
          </a:p>
          <a:p>
            <a:r>
              <a:rPr lang="en-US" sz="3200" dirty="0"/>
              <a:t>A) Cardiac</a:t>
            </a:r>
          </a:p>
          <a:p>
            <a:r>
              <a:rPr lang="en-US" sz="3200" dirty="0"/>
              <a:t>B) Respiratory</a:t>
            </a:r>
          </a:p>
          <a:p>
            <a:r>
              <a:rPr lang="en-US" sz="3200" dirty="0"/>
              <a:t>C) Diabetes</a:t>
            </a:r>
          </a:p>
          <a:p>
            <a:r>
              <a:rPr lang="en-US" sz="3200" dirty="0"/>
              <a:t>D) HIV and Cancer</a:t>
            </a:r>
          </a:p>
        </p:txBody>
      </p:sp>
    </p:spTree>
    <p:extLst>
      <p:ext uri="{BB962C8B-B14F-4D97-AF65-F5344CB8AC3E}">
        <p14:creationId xmlns:p14="http://schemas.microsoft.com/office/powerpoint/2010/main" val="735844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Programs</a:t>
            </a:r>
          </a:p>
        </p:txBody>
      </p:sp>
      <p:sp>
        <p:nvSpPr>
          <p:cNvPr id="3" name="Content Placeholder 2"/>
          <p:cNvSpPr>
            <a:spLocks noGrp="1"/>
          </p:cNvSpPr>
          <p:nvPr>
            <p:ph idx="1"/>
          </p:nvPr>
        </p:nvSpPr>
        <p:spPr/>
        <p:txBody>
          <a:bodyPr>
            <a:normAutofit lnSpcReduction="10000"/>
          </a:bodyPr>
          <a:lstStyle/>
          <a:p>
            <a:r>
              <a:rPr lang="en-US" dirty="0"/>
              <a:t>What Clinical Services are needed both pre-hospital, acute care, rehabilitation, and outpatient care</a:t>
            </a:r>
          </a:p>
          <a:p>
            <a:r>
              <a:rPr lang="en-US" dirty="0"/>
              <a:t>What management systems including management and IT need to be in place </a:t>
            </a:r>
          </a:p>
          <a:p>
            <a:r>
              <a:rPr lang="en-US" dirty="0"/>
              <a:t>What Capital needs to be in place to carry out this care</a:t>
            </a:r>
          </a:p>
          <a:p>
            <a:r>
              <a:rPr lang="en-US" dirty="0"/>
              <a:t>What Outcomes Management and Evaluation Systems</a:t>
            </a:r>
          </a:p>
          <a:p>
            <a:r>
              <a:rPr lang="en-US" dirty="0"/>
              <a:t>What Care and Care Systems Protocols</a:t>
            </a:r>
          </a:p>
          <a:p>
            <a:pPr marL="0" indent="0">
              <a:buNone/>
            </a:pPr>
            <a:r>
              <a:rPr lang="en-US" dirty="0"/>
              <a:t>(</a:t>
            </a:r>
            <a:r>
              <a:rPr lang="en-US" i="1" dirty="0"/>
              <a:t>These need to be answered for all services covered)</a:t>
            </a:r>
          </a:p>
          <a:p>
            <a:pPr marL="0" indent="0">
              <a:buNone/>
            </a:pPr>
            <a:r>
              <a:rPr lang="en-US" i="1" dirty="0"/>
              <a:t>(That is why Medical Cost Offset data is important)</a:t>
            </a:r>
          </a:p>
        </p:txBody>
      </p:sp>
    </p:spTree>
    <p:extLst>
      <p:ext uri="{BB962C8B-B14F-4D97-AF65-F5344CB8AC3E}">
        <p14:creationId xmlns:p14="http://schemas.microsoft.com/office/powerpoint/2010/main" val="1844661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Services</a:t>
            </a:r>
          </a:p>
        </p:txBody>
      </p:sp>
      <p:sp>
        <p:nvSpPr>
          <p:cNvPr id="3" name="Content Placeholder 2"/>
          <p:cNvSpPr>
            <a:spLocks noGrp="1"/>
          </p:cNvSpPr>
          <p:nvPr>
            <p:ph idx="1"/>
          </p:nvPr>
        </p:nvSpPr>
        <p:spPr/>
        <p:txBody>
          <a:bodyPr>
            <a:normAutofit lnSpcReduction="10000"/>
          </a:bodyPr>
          <a:lstStyle/>
          <a:p>
            <a:pPr marL="457200" indent="-457200">
              <a:buFont typeface="Wingdings" panose="05000000000000000000" pitchFamily="2" charset="2"/>
              <a:buChar char="§"/>
            </a:pPr>
            <a:r>
              <a:rPr lang="en-US" dirty="0"/>
              <a:t>The clinical services is less than the revenue generated</a:t>
            </a:r>
          </a:p>
          <a:p>
            <a:pPr marL="457200" indent="-457200">
              <a:buFont typeface="Wingdings" panose="05000000000000000000" pitchFamily="2" charset="2"/>
              <a:buChar char="§"/>
            </a:pPr>
            <a:endParaRPr lang="en-US" dirty="0"/>
          </a:p>
          <a:p>
            <a:pPr marL="457200" indent="-457200">
              <a:buFont typeface="Wingdings" panose="05000000000000000000" pitchFamily="2" charset="2"/>
              <a:buChar char="§"/>
            </a:pPr>
            <a:r>
              <a:rPr lang="en-US" dirty="0"/>
              <a:t>Each Disease state has its own unique cost of the disease and cost of the care.</a:t>
            </a:r>
          </a:p>
          <a:p>
            <a:pPr marL="457200" indent="-457200">
              <a:buFont typeface="Wingdings" panose="05000000000000000000" pitchFamily="2" charset="2"/>
              <a:buChar char="§"/>
            </a:pPr>
            <a:endParaRPr lang="en-US" dirty="0"/>
          </a:p>
          <a:p>
            <a:pPr marL="457200" indent="-457200">
              <a:buFont typeface="Wingdings" panose="05000000000000000000" pitchFamily="2" charset="2"/>
              <a:buChar char="§"/>
            </a:pPr>
            <a:r>
              <a:rPr lang="en-US" dirty="0"/>
              <a:t>A mistake that ACO make is to use the average cost and not the cost per disease in their calculations of cost and delivery of care</a:t>
            </a:r>
          </a:p>
        </p:txBody>
      </p:sp>
    </p:spTree>
    <p:extLst>
      <p:ext uri="{BB962C8B-B14F-4D97-AF65-F5344CB8AC3E}">
        <p14:creationId xmlns:p14="http://schemas.microsoft.com/office/powerpoint/2010/main" val="3535491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Services</a:t>
            </a:r>
          </a:p>
        </p:txBody>
      </p:sp>
      <p:sp>
        <p:nvSpPr>
          <p:cNvPr id="3" name="Content Placeholder 2"/>
          <p:cNvSpPr>
            <a:spLocks noGrp="1"/>
          </p:cNvSpPr>
          <p:nvPr>
            <p:ph idx="1"/>
          </p:nvPr>
        </p:nvSpPr>
        <p:spPr/>
        <p:txBody>
          <a:bodyPr/>
          <a:lstStyle/>
          <a:p>
            <a:r>
              <a:rPr lang="en-US" dirty="0"/>
              <a:t>Each Disease must have its own clinical protocols and clinical pathways and have a cost of the disease and cost of care with protocols be outlined</a:t>
            </a:r>
          </a:p>
        </p:txBody>
      </p:sp>
    </p:spTree>
    <p:extLst>
      <p:ext uri="{BB962C8B-B14F-4D97-AF65-F5344CB8AC3E}">
        <p14:creationId xmlns:p14="http://schemas.microsoft.com/office/powerpoint/2010/main" val="3959911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Success of the Clinical Integration of the Coordinated Care System Need to be based</a:t>
            </a:r>
          </a:p>
        </p:txBody>
      </p:sp>
      <p:sp>
        <p:nvSpPr>
          <p:cNvPr id="3" name="Content Placeholder 2"/>
          <p:cNvSpPr>
            <a:spLocks noGrp="1"/>
          </p:cNvSpPr>
          <p:nvPr>
            <p:ph idx="1"/>
          </p:nvPr>
        </p:nvSpPr>
        <p:spPr/>
        <p:txBody>
          <a:bodyPr/>
          <a:lstStyle/>
          <a:p>
            <a:pPr marL="0" indent="0">
              <a:buNone/>
            </a:pPr>
            <a:r>
              <a:rPr lang="en-US" dirty="0"/>
              <a:t>On importance and Risk Pool of insurance coverage:</a:t>
            </a:r>
          </a:p>
          <a:p>
            <a:pPr marL="0" indent="0">
              <a:buNone/>
            </a:pPr>
            <a:endParaRPr lang="en-US" dirty="0"/>
          </a:p>
          <a:p>
            <a:pPr marL="457200" indent="-457200"/>
            <a:r>
              <a:rPr lang="en-US" dirty="0"/>
              <a:t>Geographic Determinants</a:t>
            </a:r>
          </a:p>
          <a:p>
            <a:pPr marL="457200" indent="-457200"/>
            <a:r>
              <a:rPr lang="en-US" dirty="0"/>
              <a:t>Social Determinants</a:t>
            </a:r>
          </a:p>
          <a:p>
            <a:pPr marL="457200" indent="-457200"/>
            <a:r>
              <a:rPr lang="en-US" dirty="0"/>
              <a:t>Racial and Cultural Composition of the insured</a:t>
            </a:r>
          </a:p>
          <a:p>
            <a:pPr marL="457200" indent="-457200"/>
            <a:r>
              <a:rPr lang="en-US" dirty="0"/>
              <a:t>Epidemiological Results of the population</a:t>
            </a:r>
          </a:p>
          <a:p>
            <a:pPr marL="0" indent="0">
              <a:buNone/>
            </a:pPr>
            <a:endParaRPr lang="en-US" dirty="0"/>
          </a:p>
        </p:txBody>
      </p:sp>
    </p:spTree>
    <p:extLst>
      <p:ext uri="{BB962C8B-B14F-4D97-AF65-F5344CB8AC3E}">
        <p14:creationId xmlns:p14="http://schemas.microsoft.com/office/powerpoint/2010/main" val="1381269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 of Clinical Integration</a:t>
            </a:r>
          </a:p>
        </p:txBody>
      </p:sp>
      <p:sp>
        <p:nvSpPr>
          <p:cNvPr id="3" name="Content Placeholder 2"/>
          <p:cNvSpPr>
            <a:spLocks noGrp="1"/>
          </p:cNvSpPr>
          <p:nvPr>
            <p:ph idx="1"/>
          </p:nvPr>
        </p:nvSpPr>
        <p:spPr/>
        <p:txBody>
          <a:bodyPr/>
          <a:lstStyle/>
          <a:p>
            <a:r>
              <a:rPr lang="en-US" dirty="0"/>
              <a:t>Each Disease must have its own complete clinical care system with </a:t>
            </a:r>
            <a:r>
              <a:rPr lang="en-US" dirty="0" err="1"/>
              <a:t>ot</a:t>
            </a:r>
            <a:r>
              <a:rPr lang="en-US" dirty="0"/>
              <a:t> without the same providers. </a:t>
            </a:r>
          </a:p>
          <a:p>
            <a:r>
              <a:rPr lang="en-US" dirty="0"/>
              <a:t>A common mistake it to often have as same as every thing to meet economies of scale.</a:t>
            </a:r>
          </a:p>
          <a:p>
            <a:r>
              <a:rPr lang="en-US" dirty="0"/>
              <a:t>Presently before a contract is </a:t>
            </a:r>
            <a:r>
              <a:rPr lang="en-US" dirty="0" err="1"/>
              <a:t>bidded</a:t>
            </a:r>
            <a:r>
              <a:rPr lang="en-US" dirty="0"/>
              <a:t> on the executives and fiscal experts gather data and costs and then bid the contract</a:t>
            </a:r>
          </a:p>
          <a:p>
            <a:r>
              <a:rPr lang="en-US" dirty="0"/>
              <a:t>The future is going to be in reverse</a:t>
            </a:r>
          </a:p>
        </p:txBody>
      </p:sp>
    </p:spTree>
    <p:extLst>
      <p:ext uri="{BB962C8B-B14F-4D97-AF65-F5344CB8AC3E}">
        <p14:creationId xmlns:p14="http://schemas.microsoft.com/office/powerpoint/2010/main" val="3537048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of Coordinated Care</a:t>
            </a:r>
          </a:p>
        </p:txBody>
      </p:sp>
      <p:sp>
        <p:nvSpPr>
          <p:cNvPr id="3" name="Content Placeholder 2"/>
          <p:cNvSpPr>
            <a:spLocks noGrp="1"/>
          </p:cNvSpPr>
          <p:nvPr>
            <p:ph idx="1"/>
          </p:nvPr>
        </p:nvSpPr>
        <p:spPr/>
        <p:txBody>
          <a:bodyPr>
            <a:normAutofit fontScale="92500" lnSpcReduction="20000"/>
          </a:bodyPr>
          <a:lstStyle/>
          <a:p>
            <a:r>
              <a:rPr lang="en-US" dirty="0"/>
              <a:t>No longer is Care going to be provided by one system just because they have history or providing services</a:t>
            </a:r>
          </a:p>
          <a:p>
            <a:endParaRPr lang="en-US" dirty="0"/>
          </a:p>
          <a:p>
            <a:r>
              <a:rPr lang="en-US" dirty="0"/>
              <a:t>Proposed Steps</a:t>
            </a:r>
          </a:p>
          <a:p>
            <a:r>
              <a:rPr lang="en-US" dirty="0"/>
              <a:t>A) An Epidemiological and Social </a:t>
            </a:r>
            <a:r>
              <a:rPr lang="en-US" dirty="0" err="1"/>
              <a:t>Epidemilogical</a:t>
            </a:r>
            <a:r>
              <a:rPr lang="en-US" dirty="0"/>
              <a:t> assessment of geographic area that health system is operating in</a:t>
            </a:r>
          </a:p>
          <a:p>
            <a:r>
              <a:rPr lang="en-US" dirty="0"/>
              <a:t>B) A Community Needs Assessment</a:t>
            </a:r>
          </a:p>
          <a:p>
            <a:r>
              <a:rPr lang="en-US" dirty="0"/>
              <a:t>C) A Community Health Asset Analysis of the area of operation</a:t>
            </a:r>
          </a:p>
          <a:p>
            <a:r>
              <a:rPr lang="en-US" dirty="0"/>
              <a:t>D) An economic analysis of the cost of disease in the area</a:t>
            </a:r>
          </a:p>
        </p:txBody>
      </p:sp>
    </p:spTree>
    <p:extLst>
      <p:ext uri="{BB962C8B-B14F-4D97-AF65-F5344CB8AC3E}">
        <p14:creationId xmlns:p14="http://schemas.microsoft.com/office/powerpoint/2010/main" val="2312291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of Coordinated Care</a:t>
            </a:r>
          </a:p>
        </p:txBody>
      </p:sp>
      <p:sp>
        <p:nvSpPr>
          <p:cNvPr id="3" name="Content Placeholder 2"/>
          <p:cNvSpPr>
            <a:spLocks noGrp="1"/>
          </p:cNvSpPr>
          <p:nvPr>
            <p:ph idx="1"/>
          </p:nvPr>
        </p:nvSpPr>
        <p:spPr/>
        <p:txBody>
          <a:bodyPr/>
          <a:lstStyle/>
          <a:p>
            <a:r>
              <a:rPr lang="en-US" dirty="0"/>
              <a:t>E) An economic analysis of each disease state wanting an ACO for</a:t>
            </a:r>
          </a:p>
          <a:p>
            <a:r>
              <a:rPr lang="en-US" dirty="0"/>
              <a:t>F) An Economic Analysis of the cost of care for that disease</a:t>
            </a:r>
          </a:p>
          <a:p>
            <a:pPr marL="514350" indent="-514350">
              <a:buAutoNum type="arabicParenR"/>
            </a:pPr>
            <a:r>
              <a:rPr lang="en-US" dirty="0"/>
              <a:t>Pre-hospital</a:t>
            </a:r>
          </a:p>
          <a:p>
            <a:pPr marL="514350" indent="-514350">
              <a:buAutoNum type="arabicParenR"/>
            </a:pPr>
            <a:r>
              <a:rPr lang="en-US" dirty="0"/>
              <a:t>Hospital</a:t>
            </a:r>
          </a:p>
          <a:p>
            <a:pPr marL="514350" indent="-514350">
              <a:buAutoNum type="arabicParenR"/>
            </a:pPr>
            <a:r>
              <a:rPr lang="en-US" dirty="0"/>
              <a:t>Rehab</a:t>
            </a:r>
          </a:p>
          <a:p>
            <a:pPr marL="514350" indent="-514350">
              <a:buAutoNum type="arabicParenR"/>
            </a:pPr>
            <a:r>
              <a:rPr lang="en-US" dirty="0"/>
              <a:t>Outpatient</a:t>
            </a:r>
          </a:p>
        </p:txBody>
      </p:sp>
    </p:spTree>
    <p:extLst>
      <p:ext uri="{BB962C8B-B14F-4D97-AF65-F5344CB8AC3E}">
        <p14:creationId xmlns:p14="http://schemas.microsoft.com/office/powerpoint/2010/main" val="3218224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of Coordinated Care</a:t>
            </a:r>
          </a:p>
        </p:txBody>
      </p:sp>
      <p:sp>
        <p:nvSpPr>
          <p:cNvPr id="3" name="Content Placeholder 2"/>
          <p:cNvSpPr>
            <a:spLocks noGrp="1"/>
          </p:cNvSpPr>
          <p:nvPr>
            <p:ph idx="1"/>
          </p:nvPr>
        </p:nvSpPr>
        <p:spPr/>
        <p:txBody>
          <a:bodyPr/>
          <a:lstStyle/>
          <a:p>
            <a:r>
              <a:rPr lang="en-US" dirty="0"/>
              <a:t>G) A description of all the services and systems affixed with that disease and affixed cost.</a:t>
            </a:r>
          </a:p>
          <a:p>
            <a:r>
              <a:rPr lang="en-US" dirty="0"/>
              <a:t>H) Only after doing all these steps can you decide whether it is cost effective and or profitable to develop a Coordinate Care System </a:t>
            </a:r>
          </a:p>
        </p:txBody>
      </p:sp>
    </p:spTree>
    <p:extLst>
      <p:ext uri="{BB962C8B-B14F-4D97-AF65-F5344CB8AC3E}">
        <p14:creationId xmlns:p14="http://schemas.microsoft.com/office/powerpoint/2010/main" val="1742747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Trends in the Locus of Care</a:t>
            </a:r>
          </a:p>
        </p:txBody>
      </p:sp>
      <p:sp>
        <p:nvSpPr>
          <p:cNvPr id="3" name="Content Placeholder 2"/>
          <p:cNvSpPr>
            <a:spLocks noGrp="1"/>
          </p:cNvSpPr>
          <p:nvPr>
            <p:ph idx="1"/>
          </p:nvPr>
        </p:nvSpPr>
        <p:spPr/>
        <p:txBody>
          <a:bodyPr>
            <a:normAutofit/>
          </a:bodyPr>
          <a:lstStyle/>
          <a:p>
            <a:r>
              <a:rPr lang="en-US" dirty="0"/>
              <a:t>By 2018, Acute Care Beds in Community Hospitals with present Bed Level at 300 will have 50% less Acute Care Beds.</a:t>
            </a:r>
          </a:p>
          <a:p>
            <a:r>
              <a:rPr lang="en-US" dirty="0"/>
              <a:t>60% of all Hospital Admissions will be ICU admissions only.</a:t>
            </a:r>
          </a:p>
          <a:p>
            <a:r>
              <a:rPr lang="en-US" dirty="0"/>
              <a:t>70% of all surgical procedures will be outpatient procedures.</a:t>
            </a:r>
          </a:p>
          <a:p>
            <a:r>
              <a:rPr lang="en-US" dirty="0"/>
              <a:t>90% of all care will no longer be financed as fee for service but rather under a capitated dollar.</a:t>
            </a:r>
          </a:p>
        </p:txBody>
      </p:sp>
    </p:spTree>
    <p:extLst>
      <p:ext uri="{BB962C8B-B14F-4D97-AF65-F5344CB8AC3E}">
        <p14:creationId xmlns:p14="http://schemas.microsoft.com/office/powerpoint/2010/main" val="1349674769"/>
      </p:ext>
    </p:extLst>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 Attitudes of the Consumers</a:t>
            </a:r>
          </a:p>
        </p:txBody>
      </p:sp>
      <p:sp>
        <p:nvSpPr>
          <p:cNvPr id="3" name="Content Placeholder 2"/>
          <p:cNvSpPr>
            <a:spLocks noGrp="1"/>
          </p:cNvSpPr>
          <p:nvPr>
            <p:ph idx="1"/>
          </p:nvPr>
        </p:nvSpPr>
        <p:spPr/>
        <p:txBody>
          <a:bodyPr>
            <a:normAutofit fontScale="92500" lnSpcReduction="20000"/>
          </a:bodyPr>
          <a:lstStyle/>
          <a:p>
            <a:r>
              <a:rPr lang="en-US" dirty="0"/>
              <a:t>Recent Wall Street Journal Poll of 250,000 healthcare consumers showed that the top seven priorities for healthcare relied more on cost not quality:</a:t>
            </a:r>
          </a:p>
          <a:p>
            <a:r>
              <a:rPr lang="en-US" dirty="0"/>
              <a:t>1) Co-Payments</a:t>
            </a:r>
          </a:p>
          <a:p>
            <a:r>
              <a:rPr lang="en-US" dirty="0"/>
              <a:t>2) Cost of Drugs</a:t>
            </a:r>
          </a:p>
          <a:p>
            <a:r>
              <a:rPr lang="en-US" dirty="0"/>
              <a:t>3) Cost of Hospitalization</a:t>
            </a:r>
          </a:p>
          <a:p>
            <a:r>
              <a:rPr lang="en-US" dirty="0"/>
              <a:t>4) Big Drop </a:t>
            </a:r>
          </a:p>
          <a:p>
            <a:r>
              <a:rPr lang="en-US" dirty="0"/>
              <a:t>5) Then quality</a:t>
            </a:r>
          </a:p>
          <a:p>
            <a:r>
              <a:rPr lang="en-US" dirty="0"/>
              <a:t>6) Liking Physician</a:t>
            </a:r>
          </a:p>
          <a:p>
            <a:r>
              <a:rPr lang="en-US" dirty="0"/>
              <a:t>7) Patient Outcomes</a:t>
            </a:r>
          </a:p>
        </p:txBody>
      </p:sp>
    </p:spTree>
    <p:extLst>
      <p:ext uri="{BB962C8B-B14F-4D97-AF65-F5344CB8AC3E}">
        <p14:creationId xmlns:p14="http://schemas.microsoft.com/office/powerpoint/2010/main" val="34825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Contact</a:t>
            </a:r>
          </a:p>
        </p:txBody>
      </p:sp>
      <p:sp>
        <p:nvSpPr>
          <p:cNvPr id="3" name="Content Placeholder 2"/>
          <p:cNvSpPr>
            <a:spLocks noGrp="1"/>
          </p:cNvSpPr>
          <p:nvPr>
            <p:ph idx="1"/>
          </p:nvPr>
        </p:nvSpPr>
        <p:spPr/>
        <p:txBody>
          <a:bodyPr/>
          <a:lstStyle/>
          <a:p>
            <a:r>
              <a:rPr lang="en-US" dirty="0"/>
              <a:t>Dr. Daniel Berman</a:t>
            </a:r>
          </a:p>
          <a:p>
            <a:pPr marL="0" indent="0">
              <a:buNone/>
            </a:pPr>
            <a:r>
              <a:rPr lang="en-US" dirty="0"/>
              <a:t>   dberman@healthcarethoughtleadersjip.net</a:t>
            </a:r>
          </a:p>
        </p:txBody>
      </p:sp>
    </p:spTree>
    <p:extLst>
      <p:ext uri="{BB962C8B-B14F-4D97-AF65-F5344CB8AC3E}">
        <p14:creationId xmlns:p14="http://schemas.microsoft.com/office/powerpoint/2010/main" val="1711621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Coordinated Care Organizations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Healthcare Systems are Consolidating at rapid rate</a:t>
            </a:r>
          </a:p>
          <a:p>
            <a:pPr marL="0" indent="0">
              <a:buNone/>
            </a:pPr>
            <a:r>
              <a:rPr lang="en-US" dirty="0"/>
              <a:t>Study was done of the Coordinated Care System in </a:t>
            </a:r>
            <a:r>
              <a:rPr lang="en-US" dirty="0" err="1"/>
              <a:t>Summitt</a:t>
            </a:r>
            <a:r>
              <a:rPr lang="en-US" dirty="0"/>
              <a:t>, NJ area</a:t>
            </a:r>
          </a:p>
          <a:p>
            <a:pPr marL="0" indent="0">
              <a:buNone/>
            </a:pPr>
            <a:r>
              <a:rPr lang="en-US" dirty="0"/>
              <a:t>Found:</a:t>
            </a:r>
          </a:p>
          <a:p>
            <a:pPr marL="514350" indent="-514350">
              <a:buAutoNum type="arabicParenR"/>
            </a:pPr>
            <a:r>
              <a:rPr lang="en-US" dirty="0"/>
              <a:t>There was a 20% drop in the cost of care per episode  versus not in a coordinate care organizations</a:t>
            </a:r>
          </a:p>
          <a:p>
            <a:pPr marL="514350" indent="-514350">
              <a:buAutoNum type="arabicParenR"/>
            </a:pPr>
            <a:r>
              <a:rPr lang="en-US" dirty="0"/>
              <a:t>There was a 556Billion dollar saving in Healthcare for a five year period before coordinated organizations in place</a:t>
            </a:r>
          </a:p>
          <a:p>
            <a:pPr marL="514350" indent="-514350">
              <a:buAutoNum type="arabicParenR"/>
            </a:pPr>
            <a:endParaRPr lang="en-US" dirty="0"/>
          </a:p>
          <a:p>
            <a:pPr marL="0" indent="0">
              <a:buNone/>
            </a:pPr>
            <a:r>
              <a:rPr lang="en-US" dirty="0"/>
              <a:t>(Fiscal Times, June 2012)</a:t>
            </a:r>
          </a:p>
        </p:txBody>
      </p:sp>
    </p:spTree>
    <p:extLst>
      <p:ext uri="{BB962C8B-B14F-4D97-AF65-F5344CB8AC3E}">
        <p14:creationId xmlns:p14="http://schemas.microsoft.com/office/powerpoint/2010/main" val="2455380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to Coordinated Care</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Kathleen </a:t>
            </a:r>
            <a:r>
              <a:rPr lang="en-US" dirty="0" err="1"/>
              <a:t>Sebelius</a:t>
            </a:r>
            <a:r>
              <a:rPr lang="en-US" dirty="0"/>
              <a:t>,</a:t>
            </a:r>
          </a:p>
          <a:p>
            <a:pPr marL="0" indent="0">
              <a:buNone/>
            </a:pPr>
            <a:r>
              <a:rPr lang="en-US" dirty="0"/>
              <a:t>Secretary of Public Health</a:t>
            </a:r>
          </a:p>
          <a:p>
            <a:pPr marL="0" indent="0">
              <a:buNone/>
            </a:pPr>
            <a:endParaRPr lang="en-US" dirty="0">
              <a:hlinkClick r:id="rId2"/>
            </a:endParaRPr>
          </a:p>
          <a:p>
            <a:pPr marL="0" indent="0">
              <a:buNone/>
            </a:pPr>
            <a:r>
              <a:rPr lang="en-US" dirty="0">
                <a:hlinkClick r:id="rId2"/>
              </a:rPr>
              <a:t>http://www.hhs.gov/secretary/about/index.html</a:t>
            </a:r>
            <a:endParaRPr lang="en-US" dirty="0"/>
          </a:p>
        </p:txBody>
      </p:sp>
    </p:spTree>
    <p:extLst>
      <p:ext uri="{BB962C8B-B14F-4D97-AF65-F5344CB8AC3E}">
        <p14:creationId xmlns:p14="http://schemas.microsoft.com/office/powerpoint/2010/main" val="3710395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to </a:t>
            </a:r>
            <a:r>
              <a:rPr lang="en-US" dirty="0" err="1"/>
              <a:t>Coordianted</a:t>
            </a:r>
            <a:r>
              <a:rPr lang="en-US" dirty="0"/>
              <a:t> Care</a:t>
            </a:r>
          </a:p>
        </p:txBody>
      </p:sp>
      <p:sp>
        <p:nvSpPr>
          <p:cNvPr id="3" name="Content Placeholder 2"/>
          <p:cNvSpPr>
            <a:spLocks noGrp="1"/>
          </p:cNvSpPr>
          <p:nvPr>
            <p:ph idx="1"/>
          </p:nvPr>
        </p:nvSpPr>
        <p:spPr/>
        <p:txBody>
          <a:bodyPr/>
          <a:lstStyle/>
          <a:p>
            <a:r>
              <a:rPr lang="en-US" dirty="0"/>
              <a:t>Patient Care experiences</a:t>
            </a:r>
          </a:p>
          <a:p>
            <a:r>
              <a:rPr lang="en-US" dirty="0"/>
              <a:t>Care Coordination</a:t>
            </a:r>
          </a:p>
          <a:p>
            <a:r>
              <a:rPr lang="en-US" dirty="0"/>
              <a:t>Patient Safety</a:t>
            </a:r>
          </a:p>
          <a:p>
            <a:r>
              <a:rPr lang="en-US" dirty="0"/>
              <a:t>Prevention</a:t>
            </a:r>
          </a:p>
          <a:p>
            <a:r>
              <a:rPr lang="en-US" dirty="0"/>
              <a:t>Population Health</a:t>
            </a:r>
          </a:p>
        </p:txBody>
      </p:sp>
    </p:spTree>
    <p:extLst>
      <p:ext uri="{BB962C8B-B14F-4D97-AF65-F5344CB8AC3E}">
        <p14:creationId xmlns:p14="http://schemas.microsoft.com/office/powerpoint/2010/main" val="827984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Economic Advantage to Coordinated Care </a:t>
            </a:r>
          </a:p>
        </p:txBody>
      </p:sp>
      <p:sp>
        <p:nvSpPr>
          <p:cNvPr id="3" name="Content Placeholder 2"/>
          <p:cNvSpPr>
            <a:spLocks noGrp="1"/>
          </p:cNvSpPr>
          <p:nvPr>
            <p:ph idx="1"/>
          </p:nvPr>
        </p:nvSpPr>
        <p:spPr/>
        <p:txBody>
          <a:bodyPr/>
          <a:lstStyle/>
          <a:p>
            <a:r>
              <a:rPr lang="en-US" dirty="0"/>
              <a:t>Medical Cost Offset-</a:t>
            </a:r>
          </a:p>
          <a:p>
            <a:r>
              <a:rPr lang="en-US" dirty="0"/>
              <a:t>Is the cost of a Costly Coordinate Delivery System with Intensive Monitoring and Case Management </a:t>
            </a:r>
          </a:p>
          <a:p>
            <a:r>
              <a:rPr lang="en-US" dirty="0"/>
              <a:t>Less Costly then the cost of Care and without this</a:t>
            </a:r>
          </a:p>
          <a:p>
            <a:r>
              <a:rPr lang="en-US" dirty="0"/>
              <a:t>In 2003-2004, at the Aids Healthcare Foundation we found that the cost of an intensive monitoring program of the patients with cost outliers to recognize cost savings of over 60% when intensive program used.</a:t>
            </a:r>
          </a:p>
        </p:txBody>
      </p:sp>
    </p:spTree>
    <p:extLst>
      <p:ext uri="{BB962C8B-B14F-4D97-AF65-F5344CB8AC3E}">
        <p14:creationId xmlns:p14="http://schemas.microsoft.com/office/powerpoint/2010/main" val="2864539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Included</a:t>
            </a:r>
          </a:p>
        </p:txBody>
      </p:sp>
      <p:sp>
        <p:nvSpPr>
          <p:cNvPr id="3" name="Content Placeholder 2"/>
          <p:cNvSpPr>
            <a:spLocks noGrp="1"/>
          </p:cNvSpPr>
          <p:nvPr>
            <p:ph idx="1"/>
          </p:nvPr>
        </p:nvSpPr>
        <p:spPr/>
        <p:txBody>
          <a:bodyPr>
            <a:noAutofit/>
          </a:bodyPr>
          <a:lstStyle/>
          <a:p>
            <a:r>
              <a:rPr lang="en-US" sz="4000" dirty="0"/>
              <a:t>Intensive Patient Education</a:t>
            </a:r>
          </a:p>
          <a:p>
            <a:r>
              <a:rPr lang="en-US" sz="4000" dirty="0"/>
              <a:t>Intensive Telephonic Monitoring</a:t>
            </a:r>
          </a:p>
          <a:p>
            <a:r>
              <a:rPr lang="en-US" sz="4000" dirty="0"/>
              <a:t>Intensive monitoring of patients following protocols and assigned patient care services</a:t>
            </a:r>
          </a:p>
          <a:p>
            <a:r>
              <a:rPr lang="en-US" sz="4000" dirty="0"/>
              <a:t>Intensive home health visits</a:t>
            </a:r>
          </a:p>
          <a:p>
            <a:r>
              <a:rPr lang="en-US" sz="4000" dirty="0"/>
              <a:t>Psychological Counseling</a:t>
            </a:r>
          </a:p>
        </p:txBody>
      </p:sp>
    </p:spTree>
    <p:extLst>
      <p:ext uri="{BB962C8B-B14F-4D97-AF65-F5344CB8AC3E}">
        <p14:creationId xmlns:p14="http://schemas.microsoft.com/office/powerpoint/2010/main" val="3444898195"/>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105</TotalTime>
  <Words>859</Words>
  <Application>Microsoft Office PowerPoint</Application>
  <PresentationFormat>Widescreen</PresentationFormat>
  <Paragraphs>103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Franklin Gothic Book</vt:lpstr>
      <vt:lpstr>Wingdings</vt:lpstr>
      <vt:lpstr>Wingdings 2</vt:lpstr>
      <vt:lpstr>Technic</vt:lpstr>
      <vt:lpstr>Clinical Benefits and Decision Making in the Creation of the Coordinated Care Organizations</vt:lpstr>
      <vt:lpstr>Important Trends in the Locus of Care</vt:lpstr>
      <vt:lpstr>Present Attitudes of the Consumers</vt:lpstr>
      <vt:lpstr>Questions and Contact</vt:lpstr>
      <vt:lpstr>Coordinated Care Organizations</vt:lpstr>
      <vt:lpstr>Advantages to Coordinated Care</vt:lpstr>
      <vt:lpstr>Advantages to Coordianted Care</vt:lpstr>
      <vt:lpstr>Economic Advantage to Coordinated Care </vt:lpstr>
      <vt:lpstr>Program Included</vt:lpstr>
      <vt:lpstr>Development of Clinical Services in ACO</vt:lpstr>
      <vt:lpstr>Development of Programs</vt:lpstr>
      <vt:lpstr>Development of Services</vt:lpstr>
      <vt:lpstr>Development of Services</vt:lpstr>
      <vt:lpstr>Success of the Clinical Integration of the Coordinated Care System Need to be based</vt:lpstr>
      <vt:lpstr>Success of Clinical Integration</vt:lpstr>
      <vt:lpstr>Future of Coordinated Care</vt:lpstr>
      <vt:lpstr>Future of Coordinated Care</vt:lpstr>
      <vt:lpstr>Future of Coordinated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Benefits and Decision Making in the Creation of the Coordinated Care Organizations</dc:title>
  <dc:creator>Dan</dc:creator>
  <cp:lastModifiedBy>Dan Berman</cp:lastModifiedBy>
  <cp:revision>13</cp:revision>
  <dcterms:created xsi:type="dcterms:W3CDTF">2013-10-18T20:16:01Z</dcterms:created>
  <dcterms:modified xsi:type="dcterms:W3CDTF">2018-02-21T15:52:01Z</dcterms:modified>
</cp:coreProperties>
</file>